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</p:sldMasterIdLst>
  <p:notesMasterIdLst>
    <p:notesMasterId r:id="rId54"/>
  </p:notesMasterIdLst>
  <p:sldIdLst>
    <p:sldId id="256" r:id="rId7"/>
    <p:sldId id="336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3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7" r:id="rId25"/>
    <p:sldId id="318" r:id="rId26"/>
    <p:sldId id="319" r:id="rId27"/>
    <p:sldId id="271" r:id="rId28"/>
    <p:sldId id="272" r:id="rId29"/>
    <p:sldId id="301" r:id="rId30"/>
    <p:sldId id="302" r:id="rId31"/>
    <p:sldId id="304" r:id="rId32"/>
    <p:sldId id="305" r:id="rId33"/>
    <p:sldId id="274" r:id="rId34"/>
    <p:sldId id="321" r:id="rId35"/>
    <p:sldId id="275" r:id="rId36"/>
    <p:sldId id="322" r:id="rId37"/>
    <p:sldId id="276" r:id="rId38"/>
    <p:sldId id="323" r:id="rId39"/>
    <p:sldId id="278" r:id="rId40"/>
    <p:sldId id="324" r:id="rId41"/>
    <p:sldId id="325" r:id="rId42"/>
    <p:sldId id="326" r:id="rId43"/>
    <p:sldId id="327" r:id="rId44"/>
    <p:sldId id="328" r:id="rId45"/>
    <p:sldId id="329" r:id="rId46"/>
    <p:sldId id="332" r:id="rId47"/>
    <p:sldId id="334" r:id="rId48"/>
    <p:sldId id="333" r:id="rId49"/>
    <p:sldId id="335" r:id="rId50"/>
    <p:sldId id="330" r:id="rId51"/>
    <p:sldId id="331" r:id="rId52"/>
    <p:sldId id="338" r:id="rId5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2D12"/>
    <a:srgbClr val="9F3D19"/>
    <a:srgbClr val="151A3C"/>
    <a:srgbClr val="17375E"/>
    <a:srgbClr val="1B2D0C"/>
    <a:srgbClr val="617182"/>
    <a:srgbClr val="000076"/>
    <a:srgbClr val="8EB4E3"/>
    <a:srgbClr val="5DA82B"/>
    <a:srgbClr val="F4A9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35" autoAdjust="0"/>
    <p:restoredTop sz="85063" autoAdjust="0"/>
  </p:normalViewPr>
  <p:slideViewPr>
    <p:cSldViewPr snapToGrid="0" snapToObjects="1">
      <p:cViewPr varScale="1">
        <p:scale>
          <a:sx n="169" d="100"/>
          <a:sy n="169" d="100"/>
        </p:scale>
        <p:origin x="-960" y="-10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2" d="100"/>
        <a:sy n="4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notesMaster" Target="notesMasters/notesMaster1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6E57F-28E7-514C-8DFB-908818052C69}" type="datetimeFigureOut">
              <a:rPr lang="en-US" smtClean="0"/>
              <a:t>3/7/19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C798F-4854-B34D-8ABC-E77534FC1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06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S1P</a:t>
            </a:r>
            <a:r>
              <a:rPr lang="en-US" baseline="0" dirty="0"/>
              <a:t> 2018 branch was used in the presentation at Spring One Platform 2018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2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ask</a:t>
            </a:r>
            <a:r>
              <a:rPr lang="en-US" baseline="0" dirty="0"/>
              <a:t> questions when you have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97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Apps have support for Prometheus, </a:t>
            </a:r>
            <a:r>
              <a:rPr lang="en-US" dirty="0" err="1" smtClean="0"/>
              <a:t>InfluxDB</a:t>
            </a:r>
            <a:r>
              <a:rPr lang="en-US" dirty="0" smtClean="0"/>
              <a:t>, and Data Dog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99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ask</a:t>
            </a:r>
            <a:r>
              <a:rPr lang="en-US" baseline="0" dirty="0"/>
              <a:t> questions when you have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97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 cap="all" baseline="0">
                <a:latin typeface="Helvetica Neue Condensed 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 Neue Condensed Bol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78AEC24-B2BA-8241-8AD5-FA6BD2714D47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55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18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68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04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3632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0292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561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415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811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5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314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662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0634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856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236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92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399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8619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480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4276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852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21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505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7098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180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549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827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053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91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9230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122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7621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18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945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650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128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6228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213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190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997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89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8545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3527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032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78AEC24-B2BA-8241-8AD5-FA6BD2714D47}" type="datetimeFigureOut">
              <a:rPr lang="en-US" smtClean="0"/>
              <a:t>3/7/19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477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8933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3578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0921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224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2668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8416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1393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10033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03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09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678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4037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50169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0271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18896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422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92047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83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58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21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9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1.png"/><Relationship Id="rId14" Type="http://schemas.microsoft.com/office/2007/relationships/hdphoto" Target="../media/hdphoto1.wdp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3" Type="http://schemas.openxmlformats.org/officeDocument/2006/relationships/image" Target="../media/image3.png"/><Relationship Id="rId14" Type="http://schemas.openxmlformats.org/officeDocument/2006/relationships/image" Target="../media/image2.png"/><Relationship Id="rId15" Type="http://schemas.microsoft.com/office/2007/relationships/hdphoto" Target="../media/hdphoto1.wdp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8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5DA82B"/>
            </a:gs>
            <a:gs pos="100000">
              <a:srgbClr val="1B2D0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23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61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18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9F3D19"/>
            </a:gs>
            <a:gs pos="100000">
              <a:srgbClr val="752D1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109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78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.png"/><Relationship Id="rId3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3.wdp"/><Relationship Id="rId5" Type="http://schemas.openxmlformats.org/officeDocument/2006/relationships/image" Target="../media/image1.png"/><Relationship Id="rId6" Type="http://schemas.microsoft.com/office/2007/relationships/hdphoto" Target="../media/hdphoto1.wdp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28.png"/><Relationship Id="rId3" Type="http://schemas.microsoft.com/office/2007/relationships/hdphoto" Target="../media/hdphoto7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30.png"/><Relationship Id="rId5" Type="http://schemas.microsoft.com/office/2007/relationships/hdphoto" Target="../media/hdphoto9.wdp"/><Relationship Id="rId6" Type="http://schemas.openxmlformats.org/officeDocument/2006/relationships/image" Target="../media/image31.png"/><Relationship Id="rId7" Type="http://schemas.microsoft.com/office/2007/relationships/hdphoto" Target="../media/hdphoto10.wdp"/><Relationship Id="rId8" Type="http://schemas.microsoft.com/office/2007/relationships/hdphoto" Target="../media/hdphoto11.wdp"/><Relationship Id="rId1" Type="http://schemas.openxmlformats.org/officeDocument/2006/relationships/slideLayout" Target="../slideLayouts/slideLayout6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32.png"/><Relationship Id="rId3" Type="http://schemas.microsoft.com/office/2007/relationships/hdphoto" Target="../media/hdphoto12.wdp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4" Type="http://schemas.microsoft.com/office/2007/relationships/hdphoto" Target="../media/hdphoto11.wdp"/><Relationship Id="rId5" Type="http://schemas.openxmlformats.org/officeDocument/2006/relationships/image" Target="../media/image29.png"/><Relationship Id="rId6" Type="http://schemas.microsoft.com/office/2007/relationships/hdphoto" Target="../media/hdphoto8.wdp"/><Relationship Id="rId1" Type="http://schemas.openxmlformats.org/officeDocument/2006/relationships/slideLayout" Target="../slideLayouts/slideLayout62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33.png"/><Relationship Id="rId3" Type="http://schemas.microsoft.com/office/2007/relationships/hdphoto" Target="../media/hdphoto13.wdp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31.png"/><Relationship Id="rId5" Type="http://schemas.microsoft.com/office/2007/relationships/hdphoto" Target="../media/hdphoto10.wdp"/><Relationship Id="rId6" Type="http://schemas.microsoft.com/office/2007/relationships/hdphoto" Target="../media/hdphoto11.wdp"/><Relationship Id="rId1" Type="http://schemas.openxmlformats.org/officeDocument/2006/relationships/slideLayout" Target="../slideLayouts/slideLayout62.xml"/><Relationship Id="rId2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5.png"/><Relationship Id="rId5" Type="http://schemas.microsoft.com/office/2007/relationships/hdphoto" Target="../media/hdphoto14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6.png"/><Relationship Id="rId5" Type="http://schemas.microsoft.com/office/2007/relationships/hdphoto" Target="../media/hdphoto15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0.png"/><Relationship Id="rId5" Type="http://schemas.microsoft.com/office/2007/relationships/hdphoto" Target="../media/hdphoto9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6" Type="http://schemas.openxmlformats.org/officeDocument/2006/relationships/image" Target="../media/image38.png"/><Relationship Id="rId7" Type="http://schemas.microsoft.com/office/2007/relationships/hdphoto" Target="../media/hdphoto17.wdp"/><Relationship Id="rId8" Type="http://schemas.microsoft.com/office/2007/relationships/hdphoto" Target="../media/hdphoto18.wdp"/><Relationship Id="rId9" Type="http://schemas.microsoft.com/office/2007/relationships/hdphoto" Target="../media/hdphoto19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3.wdp"/><Relationship Id="rId5" Type="http://schemas.openxmlformats.org/officeDocument/2006/relationships/image" Target="../media/image1.png"/><Relationship Id="rId6" Type="http://schemas.microsoft.com/office/2007/relationships/hdphoto" Target="../media/hdphoto1.wdp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8076" y="3672671"/>
            <a:ext cx="33419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solidFill>
                  <a:srgbClr val="1B2D0C"/>
                </a:solidFill>
              </a:rPr>
              <a:t>BATCH IN </a:t>
            </a:r>
            <a:r>
              <a:rPr lang="en-US" sz="4200" dirty="0" smtClean="0">
                <a:solidFill>
                  <a:schemeClr val="bg1"/>
                </a:solidFill>
              </a:rPr>
              <a:t>2019</a:t>
            </a:r>
            <a:endParaRPr lang="en-US" sz="42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3" y="564501"/>
            <a:ext cx="3778793" cy="377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402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289" y="1525310"/>
            <a:ext cx="8213423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0" dirty="0" smtClean="0">
                <a:solidFill>
                  <a:srgbClr val="800000"/>
                </a:solidFill>
              </a:rPr>
              <a:t>THANK YOU!</a:t>
            </a:r>
            <a:endParaRPr lang="en-US" sz="13000" dirty="0">
              <a:solidFill>
                <a:srgbClr val="8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rot="1056972">
            <a:off x="5043250" y="507969"/>
            <a:ext cx="11599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chemeClr val="tx1">
                    <a:alpha val="20000"/>
                  </a:schemeClr>
                </a:solidFill>
              </a:rPr>
              <a:t>Merci!</a:t>
            </a:r>
            <a:endParaRPr lang="en-US" sz="3000" dirty="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 rot="539437">
            <a:off x="1423939" y="852370"/>
            <a:ext cx="15657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¡Gracias!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56292" y="254061"/>
            <a:ext cx="13053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sz="3000" dirty="0">
                <a:solidFill>
                  <a:schemeClr val="tx1">
                    <a:alpha val="20000"/>
                  </a:schemeClr>
                </a:solidFill>
              </a:rPr>
              <a:t>شكرا لك.</a:t>
            </a:r>
            <a:endParaRPr lang="en-US" sz="3000" dirty="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4364" y="4298473"/>
            <a:ext cx="23027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000" dirty="0">
                <a:solidFill>
                  <a:schemeClr val="tx1">
                    <a:alpha val="20000"/>
                  </a:schemeClr>
                </a:solidFill>
              </a:rPr>
              <a:t>Благодаря!</a:t>
            </a:r>
            <a:endParaRPr lang="en-US" sz="3000" dirty="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49454" y="4456362"/>
            <a:ext cx="10679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solidFill>
                  <a:schemeClr val="tx1">
                    <a:alpha val="20000"/>
                  </a:schemeClr>
                </a:solidFill>
              </a:rPr>
              <a:t>谢谢</a:t>
            </a:r>
            <a:r>
              <a:rPr lang="en-US" altLang="zh-TW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  <a:endParaRPr lang="en-US" sz="3000" dirty="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19810203">
            <a:off x="12879" y="492948"/>
            <a:ext cx="18854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tx1">
                    <a:alpha val="20000"/>
                  </a:schemeClr>
                </a:solidFill>
              </a:rPr>
              <a:t>Hvala</a:t>
            </a:r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alpha val="20000"/>
                  </a:schemeClr>
                </a:solidFill>
              </a:rPr>
              <a:t>vam</a:t>
            </a:r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</a:p>
        </p:txBody>
      </p:sp>
      <p:sp>
        <p:nvSpPr>
          <p:cNvPr id="9" name="TextBox 8"/>
          <p:cNvSpPr txBox="1"/>
          <p:nvPr/>
        </p:nvSpPr>
        <p:spPr>
          <a:xfrm rot="992913">
            <a:off x="5821418" y="3540698"/>
            <a:ext cx="13669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tx1">
                    <a:alpha val="20000"/>
                  </a:schemeClr>
                </a:solidFill>
              </a:rPr>
              <a:t>Děkuju</a:t>
            </a:r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</a:p>
        </p:txBody>
      </p:sp>
      <p:sp>
        <p:nvSpPr>
          <p:cNvPr id="11" name="TextBox 10"/>
          <p:cNvSpPr txBox="1"/>
          <p:nvPr/>
        </p:nvSpPr>
        <p:spPr>
          <a:xfrm rot="20541186">
            <a:off x="1942193" y="3536556"/>
            <a:ext cx="12672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tx1">
                    <a:alpha val="20000"/>
                  </a:schemeClr>
                </a:solidFill>
              </a:rPr>
              <a:t>Danke</a:t>
            </a:r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327" y="1485393"/>
            <a:ext cx="15600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000" dirty="0">
                <a:solidFill>
                  <a:schemeClr val="tx1">
                    <a:alpha val="20000"/>
                  </a:schemeClr>
                </a:solidFill>
              </a:rPr>
              <a:t>धन्यवाद।</a:t>
            </a:r>
            <a:endParaRPr lang="en-US" sz="3000" dirty="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348220">
            <a:off x="7650788" y="3475990"/>
            <a:ext cx="12599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Grazie!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75820" y="230970"/>
            <a:ext cx="19624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tx1">
                    <a:alpha val="20000"/>
                  </a:schemeClr>
                </a:solidFill>
              </a:rPr>
              <a:t>고맙습니다</a:t>
            </a:r>
            <a:r>
              <a:rPr lang="en-US" altLang="ko-KR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  <a:endParaRPr lang="en-US" sz="3000" dirty="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20982259">
            <a:off x="7157188" y="1123726"/>
            <a:ext cx="16088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tx1">
                    <a:alpha val="20000"/>
                  </a:schemeClr>
                </a:solidFill>
              </a:rPr>
              <a:t>Dziękuję</a:t>
            </a:r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</a:p>
        </p:txBody>
      </p:sp>
      <p:sp>
        <p:nvSpPr>
          <p:cNvPr id="16" name="TextBox 15"/>
          <p:cNvSpPr txBox="1"/>
          <p:nvPr/>
        </p:nvSpPr>
        <p:spPr>
          <a:xfrm rot="20768706">
            <a:off x="3386666" y="4172200"/>
            <a:ext cx="16796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Obrigado!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386667" y="1239273"/>
            <a:ext cx="24149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000" dirty="0">
                <a:solidFill>
                  <a:schemeClr val="tx1">
                    <a:alpha val="20000"/>
                  </a:schemeClr>
                </a:solidFill>
              </a:rPr>
              <a:t>Благодарю!</a:t>
            </a:r>
            <a:endParaRPr lang="en-US" sz="3000" dirty="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rot="1086347">
            <a:off x="300182" y="3579091"/>
            <a:ext cx="11526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tx1">
                    <a:alpha val="20000"/>
                  </a:schemeClr>
                </a:solidFill>
              </a:rPr>
              <a:t>Sağol</a:t>
            </a:r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88170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un_61233_cc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2416">
            <a:off x="-1612959" y="1891603"/>
            <a:ext cx="51435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76546" y="255872"/>
            <a:ext cx="4160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latin typeface="Helvetica Neue Bold Condensed"/>
                <a:cs typeface="Helvetica Neue Bold Condensed"/>
              </a:rPr>
              <a:t>MICHAEL MINELLA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77918" y="1035445"/>
            <a:ext cx="5814801" cy="4048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Lead –       </a:t>
            </a:r>
            <a:r>
              <a:rPr lang="en-US" sz="3200" dirty="0">
                <a:latin typeface="Helvetica Neue Bold Condensed"/>
                <a:cs typeface="Helvetica Neue Bold Condensed"/>
              </a:rPr>
              <a:t>Spring Batch &amp; 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Helvetica Neue Bold Condensed"/>
                <a:cs typeface="Helvetica Neue Bold Condensed"/>
              </a:rPr>
              <a:t>			      Spring Cloud Task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JSR-352 -  </a:t>
            </a:r>
            <a:r>
              <a:rPr lang="en-US" sz="3200" dirty="0">
                <a:latin typeface="Helvetica Neue Bold Condensed"/>
                <a:cs typeface="Helvetica Neue Bold Condensed"/>
              </a:rPr>
              <a:t>Expert Group Member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Author </a:t>
            </a:r>
            <a:r>
              <a:rPr lang="en-US" sz="32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–    </a:t>
            </a:r>
            <a:r>
              <a:rPr lang="en-US" sz="3200" dirty="0" smtClean="0">
                <a:latin typeface="Helvetica Neue Bold Condensed"/>
                <a:cs typeface="Helvetica Neue Bold Condensed"/>
              </a:rPr>
              <a:t>Pro Spring Batch</a:t>
            </a:r>
          </a:p>
          <a:p>
            <a:pPr>
              <a:lnSpc>
                <a:spcPct val="80000"/>
              </a:lnSpc>
            </a:pPr>
            <a:r>
              <a:rPr lang="en-US" sz="3200" dirty="0" smtClean="0">
                <a:latin typeface="Helvetica Neue Bold Condensed"/>
                <a:cs typeface="Helvetica Neue Bold Condensed"/>
              </a:rPr>
              <a:t>                  The D G to Spring Batch</a:t>
            </a:r>
          </a:p>
          <a:p>
            <a:pPr>
              <a:lnSpc>
                <a:spcPct val="80000"/>
              </a:lnSpc>
            </a:pPr>
            <a:r>
              <a:rPr lang="en-US" sz="32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Speaker </a:t>
            </a:r>
            <a:r>
              <a:rPr lang="en-US" sz="32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-  </a:t>
            </a:r>
            <a:r>
              <a:rPr lang="en-US" sz="3200" dirty="0" err="1">
                <a:latin typeface="Helvetica Neue Bold Condensed"/>
                <a:cs typeface="Helvetica Neue Bold Condensed"/>
              </a:rPr>
              <a:t>JavaOne</a:t>
            </a:r>
            <a:r>
              <a:rPr lang="en-US" sz="3200" dirty="0">
                <a:latin typeface="Helvetica Neue Bold Condensed"/>
                <a:cs typeface="Helvetica Neue Bold Condensed"/>
              </a:rPr>
              <a:t> </a:t>
            </a:r>
            <a:r>
              <a:rPr lang="en-US" sz="3200" dirty="0" err="1">
                <a:latin typeface="Helvetica Neue Bold Condensed"/>
                <a:cs typeface="Helvetica Neue Bold Condensed"/>
              </a:rPr>
              <a:t>Rockstar</a:t>
            </a:r>
            <a:endParaRPr lang="en-US" sz="3200" dirty="0"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3200" dirty="0">
                <a:latin typeface="Helvetica Neue Bold Condensed"/>
                <a:cs typeface="Helvetica Neue Bold Condensed"/>
              </a:rPr>
              <a:t>                  Java Champion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Podcast -  </a:t>
            </a:r>
            <a:r>
              <a:rPr lang="en-US" sz="3200" dirty="0" err="1">
                <a:latin typeface="Helvetica Neue Bold Condensed"/>
                <a:cs typeface="Helvetica Neue Bold Condensed"/>
              </a:rPr>
              <a:t>OffHeap</a:t>
            </a:r>
            <a:r>
              <a:rPr lang="en-US" sz="3200" dirty="0">
                <a:latin typeface="Helvetica Neue Bold Condensed"/>
                <a:cs typeface="Helvetica Neue Bold Condensed"/>
              </a:rPr>
              <a:t> Curmudgeon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Twitter -    </a:t>
            </a:r>
            <a:r>
              <a:rPr lang="en-US" sz="3200" dirty="0">
                <a:latin typeface="Helvetica Neue Bold Condensed"/>
                <a:cs typeface="Helvetica Neue Bold Condensed"/>
              </a:rPr>
              <a:t>@</a:t>
            </a:r>
            <a:r>
              <a:rPr lang="en-US" sz="3200" dirty="0" err="1">
                <a:latin typeface="Helvetica Neue Bold Condensed"/>
                <a:cs typeface="Helvetica Neue Bold Condensed"/>
              </a:rPr>
              <a:t>michaelminella</a:t>
            </a:r>
            <a:r>
              <a:rPr lang="en-US" sz="3200" dirty="0">
                <a:latin typeface="Helvetica Neue Bold Condensed"/>
                <a:cs typeface="Helvetica Neue Bold Condensed"/>
              </a:rPr>
              <a:t> or 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Helvetica Neue Bold Condensed"/>
                <a:cs typeface="Helvetica Neue Bold Condensed"/>
              </a:rPr>
              <a:t>                  @</a:t>
            </a:r>
            <a:r>
              <a:rPr lang="en-US" sz="3200" dirty="0" err="1">
                <a:latin typeface="Helvetica Neue Bold Condensed"/>
                <a:cs typeface="Helvetica Neue Bold Condensed"/>
              </a:rPr>
              <a:t>OffHeap</a:t>
            </a:r>
            <a:endParaRPr lang="en-US" sz="3200" dirty="0">
              <a:latin typeface="Helvetica Neue Bold Condensed"/>
              <a:cs typeface="Helvetica Neue Bold Condense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58873" y="947676"/>
            <a:ext cx="8626259" cy="2843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30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208" y="288697"/>
            <a:ext cx="2429155" cy="34632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9346" y="3509108"/>
            <a:ext cx="8905309" cy="971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/>
              <a:t>COMING THIS </a:t>
            </a:r>
            <a:r>
              <a:rPr lang="en-US" sz="3600" dirty="0" smtClean="0">
                <a:solidFill>
                  <a:srgbClr val="800000"/>
                </a:solidFill>
              </a:rPr>
              <a:t>SUMMER</a:t>
            </a:r>
            <a:r>
              <a:rPr lang="en-US" sz="3600" dirty="0" smtClean="0"/>
              <a:t>!</a:t>
            </a:r>
          </a:p>
          <a:p>
            <a:pPr>
              <a:lnSpc>
                <a:spcPct val="80000"/>
              </a:lnSpc>
            </a:pPr>
            <a:r>
              <a:rPr lang="en-US" sz="3400" dirty="0" smtClean="0"/>
              <a:t>https</a:t>
            </a:r>
            <a:r>
              <a:rPr lang="en-US" sz="3400" dirty="0"/>
              <a:t>://</a:t>
            </a:r>
            <a:r>
              <a:rPr lang="en-US" sz="3400" dirty="0" err="1"/>
              <a:t>www.apress.com</a:t>
            </a:r>
            <a:r>
              <a:rPr lang="en-US" sz="3400" dirty="0"/>
              <a:t>/us/book/9781484237236</a:t>
            </a:r>
          </a:p>
        </p:txBody>
      </p:sp>
    </p:spTree>
    <p:extLst>
      <p:ext uri="{BB962C8B-B14F-4D97-AF65-F5344CB8AC3E}">
        <p14:creationId xmlns:p14="http://schemas.microsoft.com/office/powerpoint/2010/main" val="3668674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197" y="501667"/>
            <a:ext cx="3570588" cy="35705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773026"/>
            <a:ext cx="8756828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>
                <a:latin typeface="Helvetica Neue Bold Condensed"/>
                <a:cs typeface="Helvetica Neue Bold Condensed"/>
              </a:rPr>
              <a:t>SLIDES AND CODE</a:t>
            </a:r>
          </a:p>
          <a:p>
            <a:pPr algn="r">
              <a:lnSpc>
                <a:spcPct val="80000"/>
              </a:lnSpc>
            </a:pPr>
            <a:r>
              <a:rPr lang="en-US" sz="3600" dirty="0">
                <a:latin typeface="Helvetica Neue Bold Condensed"/>
                <a:cs typeface="Helvetica Neue Bold Condensed"/>
              </a:rPr>
              <a:t>ARE ON </a:t>
            </a:r>
            <a:r>
              <a:rPr lang="en-US" sz="3600" dirty="0">
                <a:solidFill>
                  <a:srgbClr val="5DA82B"/>
                </a:solidFill>
                <a:latin typeface="Helvetica Neue Bold Condensed"/>
                <a:cs typeface="Helvetica Neue Bold Condensed"/>
              </a:rPr>
              <a:t>GITHUB</a:t>
            </a:r>
            <a:endParaRPr lang="en-US" sz="3600" dirty="0"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endParaRPr lang="en-US" sz="3600" dirty="0"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endParaRPr lang="en-US" sz="3600" dirty="0"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endParaRPr lang="en-US" sz="3600" dirty="0"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r>
              <a:rPr lang="en-US" sz="3600" dirty="0">
                <a:latin typeface="Helvetica Neue Bold Condensed"/>
                <a:cs typeface="Helvetica Neue Bold Condensed"/>
              </a:rPr>
              <a:t>https://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github.com</a:t>
            </a:r>
            <a:r>
              <a:rPr lang="en-US" sz="3600" dirty="0">
                <a:latin typeface="Helvetica Neue Bold Condensed"/>
                <a:cs typeface="Helvetica Neue Bold Condensed"/>
              </a:rPr>
              <a:t>/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mminella</a:t>
            </a:r>
            <a:r>
              <a:rPr lang="en-US" sz="3600" dirty="0">
                <a:latin typeface="Helvetica Neue Bold Condensed"/>
                <a:cs typeface="Helvetica Neue Bold Condensed"/>
              </a:rPr>
              <a:t>/Batch-In-2019</a:t>
            </a:r>
          </a:p>
        </p:txBody>
      </p:sp>
    </p:spTree>
    <p:extLst>
      <p:ext uri="{BB962C8B-B14F-4D97-AF65-F5344CB8AC3E}">
        <p14:creationId xmlns:p14="http://schemas.microsoft.com/office/powerpoint/2010/main" val="1045740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034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un_22642_cc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18" y="-1497280"/>
            <a:ext cx="8865369" cy="88653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67764" y="3736277"/>
            <a:ext cx="37086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LAY OF THE </a:t>
            </a:r>
            <a:r>
              <a:rPr lang="en-US" sz="4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LAND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33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ring-framework-1200x120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26" y="564501"/>
            <a:ext cx="3752411" cy="37524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559640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FRAMEWORK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59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5" y="564502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393694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BATCH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14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20" y="564500"/>
            <a:ext cx="4600615" cy="46006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702493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CLOUD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 DATA FLOW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21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biLevel thresh="50000"/>
            <a:alphaModFix amt="20000"/>
          </a:blip>
          <a:stretch>
            <a:fillRect/>
          </a:stretch>
        </p:blipFill>
        <p:spPr>
          <a:xfrm>
            <a:off x="4765625" y="564500"/>
            <a:ext cx="3752411" cy="37524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363749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MICROMETER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86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5239" y="1102117"/>
            <a:ext cx="7973523" cy="2939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rgbClr val="1B2D0C"/>
                </a:solidFill>
              </a:rPr>
              <a:t>Safe Harbor Statement</a:t>
            </a:r>
          </a:p>
          <a:p>
            <a:r>
              <a:rPr lang="en-US" sz="1600" dirty="0">
                <a:solidFill>
                  <a:schemeClr val="bg1"/>
                </a:solidFill>
              </a:rPr>
              <a:t>The following is intended to outline the general direction of </a:t>
            </a:r>
            <a:r>
              <a:rPr lang="en-US" sz="1600" dirty="0" err="1">
                <a:solidFill>
                  <a:schemeClr val="bg1"/>
                </a:solidFill>
              </a:rPr>
              <a:t>Pivotal's</a:t>
            </a:r>
            <a:r>
              <a:rPr lang="en-US" sz="1600" dirty="0">
                <a:solidFill>
                  <a:schemeClr val="bg1"/>
                </a:solidFill>
              </a:rPr>
              <a:t> offerings. It is intended for</a:t>
            </a:r>
          </a:p>
          <a:p>
            <a:r>
              <a:rPr lang="en-US" sz="1600" dirty="0">
                <a:solidFill>
                  <a:schemeClr val="bg1"/>
                </a:solidFill>
              </a:rPr>
              <a:t>information purposes only and may not be incorporated into any contract. Any information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regarding pre-release of Pivotal offerings, future updates or other planned modifications is</a:t>
            </a:r>
          </a:p>
          <a:p>
            <a:r>
              <a:rPr lang="en-US" sz="1600" dirty="0">
                <a:solidFill>
                  <a:schemeClr val="bg1"/>
                </a:solidFill>
              </a:rPr>
              <a:t>subject to ongoing evaluation by Pivotal and is subject to change. This information is provided</a:t>
            </a:r>
          </a:p>
          <a:p>
            <a:r>
              <a:rPr lang="en-US" sz="1600" dirty="0">
                <a:solidFill>
                  <a:schemeClr val="bg1"/>
                </a:solidFill>
              </a:rPr>
              <a:t>without warranty or any kind, express or implied, and is not a commitment to deliver any</a:t>
            </a:r>
          </a:p>
          <a:p>
            <a:r>
              <a:rPr lang="en-US" sz="1600" dirty="0">
                <a:solidFill>
                  <a:schemeClr val="bg1"/>
                </a:solidFill>
              </a:rPr>
              <a:t>material, code, or functionality, and should not be relied upon in making purchasing decisions</a:t>
            </a:r>
          </a:p>
          <a:p>
            <a:r>
              <a:rPr lang="en-US" sz="1600" dirty="0">
                <a:solidFill>
                  <a:schemeClr val="bg1"/>
                </a:solidFill>
              </a:rPr>
              <a:t>regarding </a:t>
            </a:r>
            <a:r>
              <a:rPr lang="en-US" sz="1600" dirty="0" err="1">
                <a:solidFill>
                  <a:schemeClr val="bg1"/>
                </a:solidFill>
              </a:rPr>
              <a:t>Pivotal's</a:t>
            </a:r>
            <a:r>
              <a:rPr lang="en-US" sz="1600" dirty="0">
                <a:solidFill>
                  <a:schemeClr val="bg1"/>
                </a:solidFill>
              </a:rPr>
              <a:t> offerings. These purchasing decisions should only be based on features</a:t>
            </a:r>
          </a:p>
          <a:p>
            <a:r>
              <a:rPr lang="en-US" sz="1600" dirty="0">
                <a:solidFill>
                  <a:schemeClr val="bg1"/>
                </a:solidFill>
              </a:rPr>
              <a:t>currently available. The development, release, and timing of any features or functionality</a:t>
            </a:r>
          </a:p>
          <a:p>
            <a:r>
              <a:rPr lang="en-US" sz="1600" dirty="0">
                <a:solidFill>
                  <a:schemeClr val="bg1"/>
                </a:solidFill>
              </a:rPr>
              <a:t>described for </a:t>
            </a:r>
            <a:r>
              <a:rPr lang="en-US" sz="1600" dirty="0" err="1">
                <a:solidFill>
                  <a:schemeClr val="bg1"/>
                </a:solidFill>
              </a:rPr>
              <a:t>Pivotal's</a:t>
            </a:r>
            <a:r>
              <a:rPr lang="en-US" sz="1600" dirty="0">
                <a:solidFill>
                  <a:schemeClr val="bg1"/>
                </a:solidFill>
              </a:rPr>
              <a:t> offerings in this presentation remain at the sole discretion of Pivotal.</a:t>
            </a:r>
          </a:p>
          <a:p>
            <a:r>
              <a:rPr lang="en-US" sz="1600" dirty="0">
                <a:solidFill>
                  <a:schemeClr val="bg1"/>
                </a:solidFill>
              </a:rPr>
              <a:t>Pivotal has no obligation to update forward looking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947556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25000"/>
            <a:alphaModFix amt="20000"/>
          </a:blip>
          <a:stretch>
            <a:fillRect/>
          </a:stretch>
        </p:blipFill>
        <p:spPr>
          <a:xfrm>
            <a:off x="4751350" y="519139"/>
            <a:ext cx="3815898" cy="37826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366379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PROMETHEUS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77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biLevel thresh="25000"/>
            <a:alphaModFix amt="20000"/>
          </a:blip>
          <a:stretch>
            <a:fillRect/>
          </a:stretch>
        </p:blipFill>
        <p:spPr>
          <a:xfrm>
            <a:off x="4811826" y="622576"/>
            <a:ext cx="3616870" cy="36168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25974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GRAFANA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08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72927" y="1756142"/>
            <a:ext cx="659814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10000" dirty="0">
                <a:latin typeface="+mj-lt"/>
              </a:rPr>
              <a:t>¯\_(ツ)_/¯</a:t>
            </a:r>
            <a:endParaRPr lang="en-US" sz="10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7777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Office worker_1105534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00"/>
          <a:stretch/>
        </p:blipFill>
        <p:spPr>
          <a:xfrm>
            <a:off x="-357613" y="831578"/>
            <a:ext cx="5143500" cy="43771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11860" y="831578"/>
            <a:ext cx="3589047" cy="896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200" dirty="0" smtClean="0"/>
              <a:t>DAY IN THE LIFE OF</a:t>
            </a:r>
          </a:p>
          <a:p>
            <a:pPr algn="ctr">
              <a:lnSpc>
                <a:spcPct val="80000"/>
              </a:lnSpc>
            </a:pPr>
            <a:r>
              <a:rPr lang="en-US" sz="3200" dirty="0" smtClean="0"/>
              <a:t>A </a:t>
            </a:r>
            <a:r>
              <a:rPr lang="en-US" sz="3200" dirty="0" smtClean="0">
                <a:solidFill>
                  <a:srgbClr val="800000"/>
                </a:solidFill>
              </a:rPr>
              <a:t>BATCH DEVELOPER</a:t>
            </a:r>
            <a:endParaRPr lang="en-US" sz="32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727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Coffee_275933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38"/>
          <a:stretch/>
        </p:blipFill>
        <p:spPr>
          <a:xfrm>
            <a:off x="-328183" y="952535"/>
            <a:ext cx="5143500" cy="40974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15317" y="1067031"/>
            <a:ext cx="3244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GET OUR </a:t>
            </a:r>
            <a:r>
              <a:rPr lang="en-US" sz="3600" dirty="0" smtClean="0">
                <a:solidFill>
                  <a:srgbClr val="800000"/>
                </a:solidFill>
              </a:rPr>
              <a:t>COFFEE</a:t>
            </a:r>
            <a:endParaRPr lang="en-US" sz="36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30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78602" y="748420"/>
            <a:ext cx="4328521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 smtClean="0"/>
              <a:t>CHECK THE </a:t>
            </a:r>
            <a:r>
              <a:rPr lang="en-US" sz="3600" dirty="0" smtClean="0">
                <a:solidFill>
                  <a:srgbClr val="800000"/>
                </a:solidFill>
              </a:rPr>
              <a:t>STATUS</a:t>
            </a:r>
          </a:p>
          <a:p>
            <a:pPr algn="r">
              <a:lnSpc>
                <a:spcPct val="80000"/>
              </a:lnSpc>
            </a:pPr>
            <a:r>
              <a:rPr lang="en-US" sz="3600" dirty="0" smtClean="0"/>
              <a:t>OF THE </a:t>
            </a:r>
            <a:r>
              <a:rPr lang="en-US" sz="3600" dirty="0" smtClean="0">
                <a:solidFill>
                  <a:srgbClr val="800000"/>
                </a:solidFill>
              </a:rPr>
              <a:t>EXISTING JOBS</a:t>
            </a:r>
            <a:endParaRPr lang="en-US" sz="3600" dirty="0">
              <a:solidFill>
                <a:srgbClr val="800000"/>
              </a:solidFill>
            </a:endParaRPr>
          </a:p>
        </p:txBody>
      </p:sp>
      <p:pic>
        <p:nvPicPr>
          <p:cNvPr id="3" name="Picture 2" descr="noun_status_2134963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83"/>
          <a:stretch/>
        </p:blipFill>
        <p:spPr>
          <a:xfrm rot="20579790">
            <a:off x="483267" y="450663"/>
            <a:ext cx="4605325" cy="399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53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Blueprint_15641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50"/>
          <a:stretch/>
        </p:blipFill>
        <p:spPr>
          <a:xfrm>
            <a:off x="1752208" y="774847"/>
            <a:ext cx="5143500" cy="41276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73480" y="635023"/>
            <a:ext cx="3997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ADD A </a:t>
            </a:r>
            <a:r>
              <a:rPr lang="en-US" sz="3600" dirty="0" smtClean="0">
                <a:solidFill>
                  <a:srgbClr val="800000"/>
                </a:solidFill>
              </a:rPr>
              <a:t>NEW FEATURE</a:t>
            </a:r>
            <a:endParaRPr lang="en-US" sz="36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223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74711" y="2073152"/>
            <a:ext cx="2697941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 smtClean="0"/>
              <a:t>GO TO</a:t>
            </a:r>
          </a:p>
          <a:p>
            <a:pPr algn="r"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</a:rPr>
              <a:t>PRODUCTION</a:t>
            </a:r>
            <a:r>
              <a:rPr lang="en-US" sz="3600" dirty="0" smtClean="0"/>
              <a:t>!</a:t>
            </a:r>
            <a:endParaRPr lang="en-US" sz="3600" dirty="0"/>
          </a:p>
        </p:txBody>
      </p:sp>
      <p:pic>
        <p:nvPicPr>
          <p:cNvPr id="3" name="Picture 2" descr="noun_Gear_1335199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30"/>
          <a:stretch/>
        </p:blipFill>
        <p:spPr>
          <a:xfrm rot="15886454">
            <a:off x="221360" y="339094"/>
            <a:ext cx="5143500" cy="445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78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78602" y="748420"/>
            <a:ext cx="4328521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 smtClean="0">
                <a:solidFill>
                  <a:srgbClr val="151A3C"/>
                </a:solidFill>
              </a:rPr>
              <a:t>CHECK THE </a:t>
            </a:r>
            <a:r>
              <a:rPr lang="en-US" sz="36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STATUS</a:t>
            </a:r>
          </a:p>
          <a:p>
            <a:pPr algn="r">
              <a:lnSpc>
                <a:spcPct val="80000"/>
              </a:lnSpc>
            </a:pPr>
            <a:r>
              <a:rPr lang="en-US" sz="3600" dirty="0" smtClean="0">
                <a:solidFill>
                  <a:srgbClr val="151A3C"/>
                </a:solidFill>
              </a:rPr>
              <a:t>OF THE </a:t>
            </a:r>
            <a:r>
              <a:rPr lang="en-US" sz="3600" dirty="0" smtClean="0">
                <a:solidFill>
                  <a:srgbClr val="DCE6F2"/>
                </a:solidFill>
              </a:rPr>
              <a:t>EXISTING JOBS</a:t>
            </a:r>
            <a:endParaRPr lang="en-US" sz="3600" dirty="0">
              <a:solidFill>
                <a:srgbClr val="DCE6F2"/>
              </a:solidFill>
            </a:endParaRPr>
          </a:p>
        </p:txBody>
      </p:sp>
      <p:pic>
        <p:nvPicPr>
          <p:cNvPr id="6" name="Picture 5" descr="noun_status_2134963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283"/>
          <a:stretch/>
        </p:blipFill>
        <p:spPr>
          <a:xfrm rot="20579790">
            <a:off x="483267" y="450663"/>
            <a:ext cx="4605325" cy="399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14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43240" y="3521820"/>
            <a:ext cx="4516987" cy="743749"/>
            <a:chOff x="2142051" y="2915297"/>
            <a:chExt cx="4516987" cy="743749"/>
          </a:xfrm>
        </p:grpSpPr>
        <p:pic>
          <p:nvPicPr>
            <p:cNvPr id="10" name="Picture 9" descr="filled-box3.pn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051" y="2915297"/>
              <a:ext cx="4516987" cy="74374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341758" y="3039606"/>
              <a:ext cx="389080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Spring Cloud Data Flow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pic>
        <p:nvPicPr>
          <p:cNvPr id="4" name="Picture 3" descr="noun_727288_cc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1589774" y="1790958"/>
            <a:ext cx="1623462" cy="141183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45760" y="365334"/>
            <a:ext cx="3702387" cy="1199543"/>
            <a:chOff x="2720807" y="1140326"/>
            <a:chExt cx="3702387" cy="954942"/>
          </a:xfrm>
        </p:grpSpPr>
        <p:pic>
          <p:nvPicPr>
            <p:cNvPr id="8" name="Picture 7" descr="filled-box10.pn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720807" y="1140326"/>
              <a:ext cx="3702387" cy="88347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138299" y="1233494"/>
              <a:ext cx="317171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Spring Batch/Spring Cloud Task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466399" y="551063"/>
            <a:ext cx="3084132" cy="758920"/>
            <a:chOff x="5934195" y="656942"/>
            <a:chExt cx="3084132" cy="758920"/>
          </a:xfrm>
        </p:grpSpPr>
        <p:pic>
          <p:nvPicPr>
            <p:cNvPr id="12" name="Picture 11" descr="filled-box10.pn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4195" y="656942"/>
              <a:ext cx="3084132" cy="75892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259156" y="809563"/>
              <a:ext cx="24801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Push Gateway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402754" y="1767925"/>
            <a:ext cx="3218272" cy="883478"/>
            <a:chOff x="2720807" y="1140326"/>
            <a:chExt cx="3218272" cy="883478"/>
          </a:xfrm>
        </p:grpSpPr>
        <p:pic>
          <p:nvPicPr>
            <p:cNvPr id="22" name="Picture 21" descr="filled-box10.pn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720807" y="1140326"/>
              <a:ext cx="3218272" cy="883478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3433117" y="1338157"/>
              <a:ext cx="230696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Prometheus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037934" y="3199445"/>
            <a:ext cx="1947912" cy="743749"/>
            <a:chOff x="2142052" y="2915297"/>
            <a:chExt cx="1947912" cy="743749"/>
          </a:xfrm>
        </p:grpSpPr>
        <p:pic>
          <p:nvPicPr>
            <p:cNvPr id="28" name="Picture 27" descr="filled-box3.pn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052" y="2915297"/>
              <a:ext cx="1947912" cy="743749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2337722" y="3039606"/>
              <a:ext cx="1479892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err="1" smtClean="0">
                  <a:solidFill>
                    <a:schemeClr val="bg1"/>
                  </a:solidFill>
                  <a:latin typeface="FFF Tusj Bold"/>
                  <a:cs typeface="FFF Tusj Bold"/>
                </a:rPr>
                <a:t>Grafana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cxnSp>
        <p:nvCxnSpPr>
          <p:cNvPr id="31" name="Straight Arrow Connector 30"/>
          <p:cNvCxnSpPr>
            <a:stCxn id="8" idx="0"/>
            <a:endCxn id="4" idx="0"/>
          </p:cNvCxnSpPr>
          <p:nvPr/>
        </p:nvCxnSpPr>
        <p:spPr>
          <a:xfrm>
            <a:off x="2396953" y="1475114"/>
            <a:ext cx="4552" cy="31584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0" idx="0"/>
            <a:endCxn id="4" idx="2"/>
          </p:cNvCxnSpPr>
          <p:nvPr/>
        </p:nvCxnSpPr>
        <p:spPr>
          <a:xfrm flipH="1" flipV="1">
            <a:off x="2401505" y="3202794"/>
            <a:ext cx="229" cy="319026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8" idx="1"/>
            <a:endCxn id="12" idx="1"/>
          </p:cNvCxnSpPr>
          <p:nvPr/>
        </p:nvCxnSpPr>
        <p:spPr>
          <a:xfrm>
            <a:off x="4248147" y="920221"/>
            <a:ext cx="1218252" cy="1030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2"/>
            <a:endCxn id="22" idx="2"/>
          </p:cNvCxnSpPr>
          <p:nvPr/>
        </p:nvCxnSpPr>
        <p:spPr>
          <a:xfrm>
            <a:off x="7008465" y="1309983"/>
            <a:ext cx="3425" cy="45794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2" idx="0"/>
            <a:endCxn id="28" idx="0"/>
          </p:cNvCxnSpPr>
          <p:nvPr/>
        </p:nvCxnSpPr>
        <p:spPr>
          <a:xfrm>
            <a:off x="7011890" y="2651403"/>
            <a:ext cx="0" cy="54804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041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new year_970852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36"/>
          <a:stretch/>
        </p:blipFill>
        <p:spPr>
          <a:xfrm>
            <a:off x="0" y="415789"/>
            <a:ext cx="5143500" cy="44678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22875" y="1957989"/>
            <a:ext cx="302643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 smtClean="0">
                <a:solidFill>
                  <a:srgbClr val="800000"/>
                </a:solidFill>
              </a:rPr>
              <a:t>2019!</a:t>
            </a:r>
            <a:endParaRPr lang="en-US" sz="100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312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Blueprint_15641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9750"/>
          <a:stretch/>
        </p:blipFill>
        <p:spPr>
          <a:xfrm>
            <a:off x="1752208" y="774847"/>
            <a:ext cx="5143500" cy="41276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73480" y="635023"/>
            <a:ext cx="3997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151A3C"/>
                </a:solidFill>
              </a:rPr>
              <a:t>ADD A </a:t>
            </a:r>
            <a:r>
              <a:rPr lang="en-US" sz="36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NEW FEATURE</a:t>
            </a:r>
            <a:endParaRPr lang="en-US" sz="36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297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546882" y="786813"/>
            <a:ext cx="8050236" cy="3569875"/>
            <a:chOff x="54934" y="645510"/>
            <a:chExt cx="8050236" cy="3569875"/>
          </a:xfrm>
        </p:grpSpPr>
        <p:grpSp>
          <p:nvGrpSpPr>
            <p:cNvPr id="24" name="Group 23"/>
            <p:cNvGrpSpPr/>
            <p:nvPr/>
          </p:nvGrpSpPr>
          <p:grpSpPr>
            <a:xfrm>
              <a:off x="54934" y="645510"/>
              <a:ext cx="3702387" cy="3564516"/>
              <a:chOff x="69516" y="1281320"/>
              <a:chExt cx="3702387" cy="3564516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69516" y="1281320"/>
                <a:ext cx="3702387" cy="3564516"/>
                <a:chOff x="2720803" y="1085549"/>
                <a:chExt cx="3702387" cy="1101833"/>
              </a:xfrm>
            </p:grpSpPr>
            <p:pic>
              <p:nvPicPr>
                <p:cNvPr id="8" name="Picture 7" descr="filled-box10.png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2720803" y="1085549"/>
                  <a:ext cx="3702387" cy="1101833"/>
                </a:xfrm>
                <a:prstGeom prst="rect">
                  <a:avLst/>
                </a:prstGeom>
              </p:spPr>
            </p:pic>
            <p:sp>
              <p:nvSpPr>
                <p:cNvPr id="9" name="TextBox 8"/>
                <p:cNvSpPr txBox="1"/>
                <p:nvPr/>
              </p:nvSpPr>
              <p:spPr>
                <a:xfrm>
                  <a:off x="3206331" y="1252190"/>
                  <a:ext cx="1039984" cy="1474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dirty="0" smtClean="0">
                      <a:solidFill>
                        <a:schemeClr val="bg1"/>
                      </a:solidFill>
                      <a:latin typeface="FFF Tusj Bold"/>
                      <a:cs typeface="FFF Tusj Bold"/>
                    </a:rPr>
                    <a:t>Step1</a:t>
                  </a:r>
                  <a:endParaRPr lang="en-US" sz="2500" dirty="0">
                    <a:solidFill>
                      <a:schemeClr val="bg1"/>
                    </a:solidFill>
                    <a:latin typeface="FFF Tusj Bold"/>
                    <a:cs typeface="FFF Tusj Bold"/>
                  </a:endParaRPr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555044" y="2215971"/>
                <a:ext cx="2937384" cy="758920"/>
                <a:chOff x="5934195" y="656942"/>
                <a:chExt cx="3330133" cy="758920"/>
              </a:xfrm>
            </p:grpSpPr>
            <p:pic>
              <p:nvPicPr>
                <p:cNvPr id="11" name="Picture 10" descr="filled-box10.png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34195" y="656942"/>
                  <a:ext cx="3330133" cy="758920"/>
                </a:xfrm>
                <a:prstGeom prst="rect">
                  <a:avLst/>
                </a:prstGeom>
              </p:spPr>
            </p:pic>
            <p:sp>
              <p:nvSpPr>
                <p:cNvPr id="12" name="TextBox 11"/>
                <p:cNvSpPr txBox="1"/>
                <p:nvPr/>
              </p:nvSpPr>
              <p:spPr>
                <a:xfrm>
                  <a:off x="6456273" y="796817"/>
                  <a:ext cx="2095446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500" dirty="0" err="1" smtClean="0">
                      <a:solidFill>
                        <a:schemeClr val="bg1"/>
                      </a:solidFill>
                      <a:latin typeface="FFF Tusj Bold"/>
                      <a:cs typeface="FFF Tusj Bold"/>
                    </a:rPr>
                    <a:t>ItemReader</a:t>
                  </a:r>
                  <a:endParaRPr lang="en-US" sz="2500" dirty="0">
                    <a:solidFill>
                      <a:schemeClr val="bg1"/>
                    </a:solidFill>
                    <a:latin typeface="FFF Tusj Bold"/>
                    <a:cs typeface="FFF Tusj Bold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274156" y="2787946"/>
                <a:ext cx="3218272" cy="883478"/>
                <a:chOff x="2720807" y="1140326"/>
                <a:chExt cx="3218272" cy="883478"/>
              </a:xfrm>
            </p:grpSpPr>
            <p:pic>
              <p:nvPicPr>
                <p:cNvPr id="14" name="Picture 13" descr="filled-box10.png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2720807" y="1140326"/>
                  <a:ext cx="3218272" cy="883478"/>
                </a:xfrm>
                <a:prstGeom prst="rect">
                  <a:avLst/>
                </a:prstGeom>
              </p:spPr>
            </p:pic>
            <p:sp>
              <p:nvSpPr>
                <p:cNvPr id="15" name="TextBox 14"/>
                <p:cNvSpPr txBox="1"/>
                <p:nvPr/>
              </p:nvSpPr>
              <p:spPr>
                <a:xfrm>
                  <a:off x="3146322" y="1338157"/>
                  <a:ext cx="2654231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dirty="0" err="1" smtClean="0">
                      <a:solidFill>
                        <a:schemeClr val="bg1"/>
                      </a:solidFill>
                      <a:latin typeface="FFF Tusj Bold"/>
                      <a:cs typeface="FFF Tusj Bold"/>
                    </a:rPr>
                    <a:t>ItemProcessor</a:t>
                  </a:r>
                  <a:endParaRPr lang="en-US" sz="2500" dirty="0">
                    <a:solidFill>
                      <a:schemeClr val="bg1"/>
                    </a:solidFill>
                    <a:latin typeface="FFF Tusj Bold"/>
                    <a:cs typeface="FFF Tusj Bold"/>
                  </a:endParaRP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755936" y="3552115"/>
                <a:ext cx="2361677" cy="743749"/>
                <a:chOff x="1728287" y="2915297"/>
                <a:chExt cx="2361677" cy="743749"/>
              </a:xfrm>
            </p:grpSpPr>
            <p:pic>
              <p:nvPicPr>
                <p:cNvPr id="17" name="Picture 16" descr="filled-box3.png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28287" y="2915297"/>
                  <a:ext cx="2361677" cy="743749"/>
                </a:xfrm>
                <a:prstGeom prst="rect">
                  <a:avLst/>
                </a:prstGeom>
              </p:spPr>
            </p:pic>
            <p:sp>
              <p:nvSpPr>
                <p:cNvPr id="18" name="TextBox 17"/>
                <p:cNvSpPr txBox="1"/>
                <p:nvPr/>
              </p:nvSpPr>
              <p:spPr>
                <a:xfrm>
                  <a:off x="1802707" y="3039606"/>
                  <a:ext cx="2005677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500" dirty="0" err="1" smtClean="0">
                      <a:solidFill>
                        <a:schemeClr val="bg1"/>
                      </a:solidFill>
                      <a:latin typeface="FFF Tusj Bold"/>
                      <a:cs typeface="FFF Tusj Bold"/>
                    </a:rPr>
                    <a:t>ItemWriter</a:t>
                  </a:r>
                  <a:endParaRPr lang="en-US" sz="2500" dirty="0">
                    <a:solidFill>
                      <a:schemeClr val="bg1"/>
                    </a:solidFill>
                    <a:latin typeface="FFF Tusj Bold"/>
                    <a:cs typeface="FFF Tusj Bold"/>
                  </a:endParaRPr>
                </a:p>
              </p:txBody>
            </p:sp>
          </p:grpSp>
        </p:grpSp>
        <p:grpSp>
          <p:nvGrpSpPr>
            <p:cNvPr id="26" name="Group 25"/>
            <p:cNvGrpSpPr/>
            <p:nvPr/>
          </p:nvGrpSpPr>
          <p:grpSpPr>
            <a:xfrm>
              <a:off x="4402783" y="650869"/>
              <a:ext cx="3702387" cy="3564516"/>
              <a:chOff x="2720803" y="1085549"/>
              <a:chExt cx="3702387" cy="1101833"/>
            </a:xfrm>
          </p:grpSpPr>
          <p:pic>
            <p:nvPicPr>
              <p:cNvPr id="36" name="Picture 35" descr="filled-box10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2720803" y="1085549"/>
                <a:ext cx="3702387" cy="1101833"/>
              </a:xfrm>
              <a:prstGeom prst="rect">
                <a:avLst/>
              </a:prstGeom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3206330" y="1252190"/>
                <a:ext cx="1280133" cy="147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Step2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4888311" y="2144960"/>
              <a:ext cx="2937384" cy="758920"/>
              <a:chOff x="5934195" y="656942"/>
              <a:chExt cx="3330133" cy="758920"/>
            </a:xfrm>
          </p:grpSpPr>
          <p:pic>
            <p:nvPicPr>
              <p:cNvPr id="34" name="Picture 33" descr="filled-box10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4195" y="656942"/>
                <a:ext cx="3330133" cy="758920"/>
              </a:xfrm>
              <a:prstGeom prst="rect">
                <a:avLst/>
              </a:prstGeom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6790509" y="791015"/>
                <a:ext cx="1517839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dirty="0" err="1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Tasklet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cxnSp>
          <p:nvCxnSpPr>
            <p:cNvPr id="39" name="Straight Arrow Connector 38"/>
            <p:cNvCxnSpPr>
              <a:stCxn id="8" idx="1"/>
              <a:endCxn id="36" idx="3"/>
            </p:cNvCxnSpPr>
            <p:nvPr/>
          </p:nvCxnSpPr>
          <p:spPr>
            <a:xfrm>
              <a:off x="3757321" y="2427768"/>
              <a:ext cx="645462" cy="5359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21670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74711" y="2073152"/>
            <a:ext cx="2697941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 smtClean="0">
                <a:solidFill>
                  <a:srgbClr val="151A3C"/>
                </a:solidFill>
              </a:rPr>
              <a:t>GO TO</a:t>
            </a:r>
          </a:p>
          <a:p>
            <a:pPr algn="r">
              <a:lnSpc>
                <a:spcPct val="80000"/>
              </a:lnSpc>
            </a:pPr>
            <a:r>
              <a:rPr lang="en-US" sz="36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PRODUCTION</a:t>
            </a:r>
            <a:r>
              <a:rPr lang="en-US" sz="3600" dirty="0" smtClean="0">
                <a:solidFill>
                  <a:srgbClr val="151A3C"/>
                </a:solidFill>
              </a:rPr>
              <a:t>!</a:t>
            </a:r>
            <a:endParaRPr lang="en-US" sz="3600" dirty="0">
              <a:solidFill>
                <a:srgbClr val="151A3C"/>
              </a:solidFill>
            </a:endParaRPr>
          </a:p>
        </p:txBody>
      </p:sp>
      <p:pic>
        <p:nvPicPr>
          <p:cNvPr id="4" name="Picture 3" descr="noun_Gear_1335199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430"/>
          <a:stretch/>
        </p:blipFill>
        <p:spPr>
          <a:xfrm rot="15886454">
            <a:off x="221360" y="339094"/>
            <a:ext cx="5143500" cy="445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61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13688" y="3256230"/>
            <a:ext cx="4516987" cy="743749"/>
            <a:chOff x="2142051" y="2915297"/>
            <a:chExt cx="4516987" cy="743749"/>
          </a:xfrm>
        </p:grpSpPr>
        <p:pic>
          <p:nvPicPr>
            <p:cNvPr id="3" name="Picture 2" descr="filled-box3.pn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051" y="2915297"/>
              <a:ext cx="4516987" cy="743749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2341758" y="3039606"/>
              <a:ext cx="389080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Spring Cloud Data Flow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068332" y="1079841"/>
            <a:ext cx="1971509" cy="815405"/>
            <a:chOff x="2720805" y="1140326"/>
            <a:chExt cx="1971509" cy="649134"/>
          </a:xfrm>
        </p:grpSpPr>
        <p:pic>
          <p:nvPicPr>
            <p:cNvPr id="7" name="Picture 6" descr="filled-box10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720805" y="1140326"/>
              <a:ext cx="1971509" cy="64913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138300" y="1233494"/>
              <a:ext cx="1312118" cy="37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err="1" smtClean="0">
                  <a:solidFill>
                    <a:schemeClr val="bg1"/>
                  </a:solidFill>
                  <a:latin typeface="FFF Tusj Bold"/>
                  <a:cs typeface="FFF Tusj Bold"/>
                </a:rPr>
                <a:t>Github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369109" y="1079841"/>
            <a:ext cx="3084132" cy="758920"/>
            <a:chOff x="5934195" y="656942"/>
            <a:chExt cx="3084132" cy="758920"/>
          </a:xfrm>
        </p:grpSpPr>
        <p:pic>
          <p:nvPicPr>
            <p:cNvPr id="10" name="Picture 9" descr="filled-box10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4195" y="656942"/>
              <a:ext cx="3084132" cy="75892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259156" y="809563"/>
              <a:ext cx="145424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 err="1" smtClean="0">
                  <a:solidFill>
                    <a:schemeClr val="bg1"/>
                  </a:solidFill>
                  <a:latin typeface="FFF Tusj Bold"/>
                  <a:cs typeface="FFF Tusj Bold"/>
                </a:rPr>
                <a:t>CircleCI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095984" y="3180181"/>
            <a:ext cx="3734329" cy="883478"/>
            <a:chOff x="2420625" y="1140326"/>
            <a:chExt cx="3734329" cy="883478"/>
          </a:xfrm>
        </p:grpSpPr>
        <p:pic>
          <p:nvPicPr>
            <p:cNvPr id="13" name="Picture 12" descr="filled-box10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420625" y="1140326"/>
              <a:ext cx="3643615" cy="88347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784452" y="1338157"/>
              <a:ext cx="337050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Maven Repository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cxnSp>
        <p:nvCxnSpPr>
          <p:cNvPr id="24" name="Straight Arrow Connector 23"/>
          <p:cNvCxnSpPr>
            <a:stCxn id="7" idx="1"/>
            <a:endCxn id="10" idx="1"/>
          </p:cNvCxnSpPr>
          <p:nvPr/>
        </p:nvCxnSpPr>
        <p:spPr>
          <a:xfrm flipV="1">
            <a:off x="3039841" y="1459301"/>
            <a:ext cx="2329268" cy="2824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2"/>
            <a:endCxn id="13" idx="2"/>
          </p:cNvCxnSpPr>
          <p:nvPr/>
        </p:nvCxnSpPr>
        <p:spPr>
          <a:xfrm>
            <a:off x="6911175" y="1838761"/>
            <a:ext cx="6616" cy="134142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0" idx="2"/>
            <a:endCxn id="3" idx="0"/>
          </p:cNvCxnSpPr>
          <p:nvPr/>
        </p:nvCxnSpPr>
        <p:spPr>
          <a:xfrm flipH="1">
            <a:off x="2572182" y="1838761"/>
            <a:ext cx="4338993" cy="1417469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3" idx="3"/>
            <a:endCxn id="13" idx="3"/>
          </p:cNvCxnSpPr>
          <p:nvPr/>
        </p:nvCxnSpPr>
        <p:spPr>
          <a:xfrm flipV="1">
            <a:off x="4830675" y="3621920"/>
            <a:ext cx="265309" cy="6185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542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Binoculars_22637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59"/>
          <a:stretch/>
        </p:blipFill>
        <p:spPr>
          <a:xfrm>
            <a:off x="263013" y="453589"/>
            <a:ext cx="5143500" cy="439980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43827" y="1020573"/>
            <a:ext cx="3151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LOOKING </a:t>
            </a:r>
            <a:r>
              <a:rPr lang="en-US" sz="3600" dirty="0" smtClean="0">
                <a:solidFill>
                  <a:srgbClr val="800000"/>
                </a:solidFill>
              </a:rPr>
              <a:t>AHEAD</a:t>
            </a:r>
            <a:endParaRPr lang="en-US" sz="36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674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5" y="564502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77436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BATCH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4.1.1.RELEASE</a:t>
            </a:r>
            <a:endParaRPr lang="en-US" sz="5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83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5" y="564502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625805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BATCH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4.2.0.M1</a:t>
            </a:r>
            <a:endParaRPr lang="en-US" sz="5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680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5" y="564502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77436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BATCH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4.2.0.RELEASE</a:t>
            </a:r>
            <a:endParaRPr lang="en-US" sz="5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640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27215" y="625938"/>
            <a:ext cx="8289571" cy="3891625"/>
            <a:chOff x="474675" y="446425"/>
            <a:chExt cx="8289571" cy="3891625"/>
          </a:xfrm>
        </p:grpSpPr>
        <p:sp>
          <p:nvSpPr>
            <p:cNvPr id="4" name="TextBox 3"/>
            <p:cNvSpPr txBox="1"/>
            <p:nvPr/>
          </p:nvSpPr>
          <p:spPr>
            <a:xfrm>
              <a:off x="4719549" y="890688"/>
              <a:ext cx="404469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dirty="0" smtClean="0">
                  <a:solidFill>
                    <a:srgbClr val="FFFFFF"/>
                  </a:solidFill>
                  <a:latin typeface="Helvetica Neue Bold Condensed"/>
                  <a:cs typeface="Helvetica Neue Bold Condensed"/>
                </a:rPr>
                <a:t>PERFORMANCE</a:t>
              </a:r>
              <a:endParaRPr lang="en-US" sz="5000" dirty="0">
                <a:solidFill>
                  <a:srgbClr val="FFFFFF"/>
                </a:solidFill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2" name="Picture 1" descr="noun_performance_1246094.png"/>
            <p:cNvPicPr>
              <a:picLocks noChangeAspect="1"/>
            </p:cNvPicPr>
            <p:nvPr/>
          </p:nvPicPr>
          <p:blipFill rotWithShape="1"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85"/>
            <a:stretch/>
          </p:blipFill>
          <p:spPr>
            <a:xfrm>
              <a:off x="474675" y="446425"/>
              <a:ext cx="4529627" cy="3891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92654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08805" y="695545"/>
            <a:ext cx="7726390" cy="3752411"/>
            <a:chOff x="653329" y="564500"/>
            <a:chExt cx="7726390" cy="375241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biLevel thresh="50000"/>
              <a:alphaModFix amt="20000"/>
            </a:blip>
            <a:stretch>
              <a:fillRect/>
            </a:stretch>
          </p:blipFill>
          <p:spPr>
            <a:xfrm>
              <a:off x="653329" y="564500"/>
              <a:ext cx="3752411" cy="3752411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742227" y="837770"/>
              <a:ext cx="3637492" cy="1349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5000" dirty="0" smtClean="0">
                  <a:solidFill>
                    <a:srgbClr val="1B2D0C"/>
                  </a:solidFill>
                  <a:latin typeface="Helvetica Neue Bold Condensed"/>
                  <a:cs typeface="Helvetica Neue Bold Condensed"/>
                </a:rPr>
                <a:t>METRICS VIA </a:t>
              </a:r>
            </a:p>
            <a:p>
              <a:pPr algn="r"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MICROMETER</a:t>
              </a:r>
              <a:endPara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14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9256" y="0"/>
            <a:ext cx="10271198" cy="5143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2777" y="2351098"/>
            <a:ext cx="4124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ANY</a:t>
            </a:r>
            <a:r>
              <a:rPr lang="en-US" sz="4200" dirty="0" smtClean="0"/>
              <a:t> </a:t>
            </a:r>
            <a:r>
              <a:rPr lang="en-US" sz="4200" dirty="0" smtClean="0">
                <a:solidFill>
                  <a:schemeClr val="bg1"/>
                </a:solidFill>
              </a:rPr>
              <a:t>REPLICANTS</a:t>
            </a:r>
            <a:r>
              <a:rPr lang="en-US" sz="4200" dirty="0" smtClean="0">
                <a:solidFill>
                  <a:srgbClr val="B9CDE5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48992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20" y="564500"/>
            <a:ext cx="4600615" cy="46006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813803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CLOUD 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DATA FLOW 2.0</a:t>
            </a:r>
            <a:r>
              <a:rPr lang="en-US" sz="5000" dirty="0" smtClean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!</a:t>
            </a:r>
            <a:endParaRPr lang="en-US" sz="5000" dirty="0">
              <a:solidFill>
                <a:srgbClr val="1B2D0C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06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45973" y="695545"/>
            <a:ext cx="8293315" cy="3752411"/>
            <a:chOff x="653329" y="564500"/>
            <a:chExt cx="8293315" cy="375241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biLevel thresh="50000"/>
              <a:alphaModFix amt="20000"/>
            </a:blip>
            <a:stretch>
              <a:fillRect/>
            </a:stretch>
          </p:blipFill>
          <p:spPr>
            <a:xfrm>
              <a:off x="653329" y="564500"/>
              <a:ext cx="3752411" cy="3752411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962904" y="837770"/>
              <a:ext cx="3983740" cy="1349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5000" dirty="0" smtClean="0">
                  <a:solidFill>
                    <a:srgbClr val="1B2D0C"/>
                  </a:solidFill>
                  <a:latin typeface="Helvetica Neue Bold Condensed"/>
                  <a:cs typeface="Helvetica Neue Bold Condensed"/>
                </a:rPr>
                <a:t>ANALYTICS VIA </a:t>
              </a:r>
            </a:p>
            <a:p>
              <a:pPr algn="r"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MICROMETER</a:t>
              </a:r>
              <a:endPara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949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45957" y="695545"/>
            <a:ext cx="7726390" cy="3752411"/>
            <a:chOff x="653329" y="564500"/>
            <a:chExt cx="7726390" cy="375241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biLevel thresh="50000"/>
              <a:alphaModFix amt="20000"/>
            </a:blip>
            <a:stretch>
              <a:fillRect/>
            </a:stretch>
          </p:blipFill>
          <p:spPr>
            <a:xfrm>
              <a:off x="653329" y="564500"/>
              <a:ext cx="3752411" cy="3752411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8195053" y="837770"/>
              <a:ext cx="184666" cy="733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endPara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51627" y="855418"/>
            <a:ext cx="5442516" cy="134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5000" dirty="0" smtClean="0">
                <a:solidFill>
                  <a:srgbClr val="FFFFFF"/>
                </a:solidFill>
              </a:rPr>
              <a:t>REVAMPED METRICS</a:t>
            </a:r>
          </a:p>
          <a:p>
            <a:pPr algn="r">
              <a:lnSpc>
                <a:spcPct val="80000"/>
              </a:lnSpc>
            </a:pPr>
            <a:r>
              <a:rPr lang="en-US" sz="5000" dirty="0" smtClean="0"/>
              <a:t>VIA MICROMETER</a:t>
            </a:r>
          </a:p>
        </p:txBody>
      </p:sp>
    </p:spTree>
    <p:extLst>
      <p:ext uri="{BB962C8B-B14F-4D97-AF65-F5344CB8AC3E}">
        <p14:creationId xmlns:p14="http://schemas.microsoft.com/office/powerpoint/2010/main" val="6865290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71896" y="379408"/>
            <a:ext cx="7800209" cy="4384685"/>
            <a:chOff x="634986" y="361595"/>
            <a:chExt cx="7800209" cy="4384685"/>
          </a:xfrm>
        </p:grpSpPr>
        <p:sp>
          <p:nvSpPr>
            <p:cNvPr id="4" name="TextBox 3"/>
            <p:cNvSpPr txBox="1"/>
            <p:nvPr/>
          </p:nvSpPr>
          <p:spPr>
            <a:xfrm>
              <a:off x="4128281" y="968815"/>
              <a:ext cx="4306914" cy="1349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SECURITY</a:t>
              </a:r>
            </a:p>
            <a:p>
              <a:pPr algn="r">
                <a:lnSpc>
                  <a:spcPct val="80000"/>
                </a:lnSpc>
              </a:pPr>
              <a:r>
                <a:rPr lang="en-US" sz="5000" dirty="0" smtClean="0">
                  <a:solidFill>
                    <a:srgbClr val="1B2D0C"/>
                  </a:solidFill>
                  <a:latin typeface="Helvetica Neue Bold Condensed"/>
                  <a:cs typeface="Helvetica Neue Bold Condensed"/>
                </a:rPr>
                <a:t>IMPROVEMENTS</a:t>
              </a:r>
              <a:endPara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3" name="Picture 2" descr="noun_Lock_2256102.png"/>
            <p:cNvPicPr>
              <a:picLocks noChangeAspect="1"/>
            </p:cNvPicPr>
            <p:nvPr/>
          </p:nvPicPr>
          <p:blipFill rotWithShape="1"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79" r="17373" b="14753"/>
            <a:stretch/>
          </p:blipFill>
          <p:spPr>
            <a:xfrm>
              <a:off x="634986" y="361595"/>
              <a:ext cx="3371479" cy="4384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99482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un_dashboard_2247843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399"/>
          <a:stretch/>
        </p:blipFill>
        <p:spPr>
          <a:xfrm rot="21269454">
            <a:off x="1" y="451975"/>
            <a:ext cx="5143500" cy="42486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65191" y="986628"/>
            <a:ext cx="4306914" cy="134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DASHBOARD</a:t>
            </a:r>
          </a:p>
          <a:p>
            <a:pPr algn="r">
              <a:lnSpc>
                <a:spcPct val="80000"/>
              </a:lnSpc>
            </a:pPr>
            <a:r>
              <a:rPr lang="en-US" sz="5000" dirty="0" smtClean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IMPROVEMENTS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9197195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335552" y="488806"/>
            <a:ext cx="8472897" cy="4165889"/>
            <a:chOff x="302375" y="420349"/>
            <a:chExt cx="8472897" cy="4165889"/>
          </a:xfrm>
        </p:grpSpPr>
        <p:sp>
          <p:nvSpPr>
            <p:cNvPr id="17" name="TextBox 16"/>
            <p:cNvSpPr txBox="1"/>
            <p:nvPr/>
          </p:nvSpPr>
          <p:spPr>
            <a:xfrm>
              <a:off x="302375" y="3356554"/>
              <a:ext cx="4287447" cy="997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 smtClean="0">
                  <a:solidFill>
                    <a:schemeClr val="bg1"/>
                  </a:solidFill>
                </a:rPr>
                <a:t>DATABASE MIGRATION</a:t>
              </a:r>
            </a:p>
            <a:p>
              <a:pPr>
                <a:lnSpc>
                  <a:spcPct val="80000"/>
                </a:lnSpc>
              </a:pPr>
              <a:r>
                <a:rPr lang="en-US" sz="3600" dirty="0" smtClean="0">
                  <a:solidFill>
                    <a:srgbClr val="1B2D0C"/>
                  </a:solidFill>
                </a:rPr>
                <a:t>SUPPORT</a:t>
              </a:r>
            </a:p>
          </p:txBody>
        </p:sp>
        <p:pic>
          <p:nvPicPr>
            <p:cNvPr id="21" name="Picture 20" descr="noun_727288_cc.png"/>
            <p:cNvPicPr>
              <a:picLocks noChangeAspect="1"/>
            </p:cNvPicPr>
            <p:nvPr/>
          </p:nvPicPr>
          <p:blipFill rotWithShape="1"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036"/>
            <a:stretch/>
          </p:blipFill>
          <p:spPr>
            <a:xfrm>
              <a:off x="3984940" y="420349"/>
              <a:ext cx="4790332" cy="41658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56136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674" y="2257194"/>
            <a:ext cx="2886306" cy="28863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pic>
        <p:nvPicPr>
          <p:cNvPr id="2" name="Picture 1" descr="noun_Server_1630107.png"/>
          <p:cNvPicPr>
            <a:picLocks noChangeAspect="1"/>
          </p:cNvPicPr>
          <p:nvPr/>
        </p:nvPicPr>
        <p:blipFill rotWithShape="1">
          <a:blip r:embed="rId6">
            <a:alphaModFix amt="2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194"/>
          <a:stretch/>
        </p:blipFill>
        <p:spPr>
          <a:xfrm>
            <a:off x="854208" y="454792"/>
            <a:ext cx="1934384" cy="1640477"/>
          </a:xfrm>
          <a:prstGeom prst="rect">
            <a:avLst/>
          </a:prstGeom>
        </p:spPr>
      </p:pic>
      <p:pic>
        <p:nvPicPr>
          <p:cNvPr id="7" name="Picture 6" descr="noun_Server_1630107.png"/>
          <p:cNvPicPr>
            <a:picLocks noChangeAspect="1"/>
          </p:cNvPicPr>
          <p:nvPr/>
        </p:nvPicPr>
        <p:blipFill rotWithShape="1">
          <a:blip r:embed="rId6">
            <a:alphaModFix amt="2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194"/>
          <a:stretch/>
        </p:blipFill>
        <p:spPr>
          <a:xfrm>
            <a:off x="5632941" y="454792"/>
            <a:ext cx="1934384" cy="1640477"/>
          </a:xfrm>
          <a:prstGeom prst="rect">
            <a:avLst/>
          </a:prstGeom>
        </p:spPr>
      </p:pic>
      <p:pic>
        <p:nvPicPr>
          <p:cNvPr id="8" name="Picture 7" descr="noun_Server_1630107.png"/>
          <p:cNvPicPr>
            <a:picLocks noChangeAspect="1"/>
          </p:cNvPicPr>
          <p:nvPr/>
        </p:nvPicPr>
        <p:blipFill rotWithShape="1">
          <a:blip r:embed="rId6">
            <a:alphaModFix amt="2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194"/>
          <a:stretch/>
        </p:blipFill>
        <p:spPr>
          <a:xfrm>
            <a:off x="3243575" y="454792"/>
            <a:ext cx="1934384" cy="1640477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2146860" y="2095269"/>
            <a:ext cx="2283814" cy="1283962"/>
          </a:xfrm>
          <a:prstGeom prst="straightConnector1">
            <a:avLst/>
          </a:prstGeom>
          <a:ln>
            <a:solidFill>
              <a:srgbClr val="FFFFFF">
                <a:alpha val="20000"/>
              </a:srgb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8" idx="2"/>
          </p:cNvCxnSpPr>
          <p:nvPr/>
        </p:nvCxnSpPr>
        <p:spPr>
          <a:xfrm flipH="1" flipV="1">
            <a:off x="4210767" y="2095269"/>
            <a:ext cx="899365" cy="822814"/>
          </a:xfrm>
          <a:prstGeom prst="straightConnector1">
            <a:avLst/>
          </a:prstGeom>
          <a:ln>
            <a:solidFill>
              <a:srgbClr val="FFFFFF">
                <a:alpha val="20000"/>
              </a:srgb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561531" y="2095269"/>
            <a:ext cx="0" cy="664059"/>
          </a:xfrm>
          <a:prstGeom prst="straightConnector1">
            <a:avLst/>
          </a:prstGeom>
          <a:ln>
            <a:solidFill>
              <a:srgbClr val="FFFFFF">
                <a:alpha val="20000"/>
              </a:srgb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02375" y="3726985"/>
            <a:ext cx="3990140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chemeClr val="bg1"/>
                </a:solidFill>
              </a:rPr>
              <a:t>MULTIFOUNDATION 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1B2D0C"/>
                </a:solidFill>
              </a:rPr>
              <a:t>SUPPORT FOR TASKS</a:t>
            </a:r>
            <a:endParaRPr lang="en-US" sz="3600" dirty="0">
              <a:solidFill>
                <a:srgbClr val="1B2D0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615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33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30860" y="2248585"/>
            <a:ext cx="6282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800000"/>
                </a:solidFill>
              </a:rPr>
              <a:t>HOVERBOARDS</a:t>
            </a:r>
            <a:r>
              <a:rPr lang="en-US" sz="3600" dirty="0" smtClean="0"/>
              <a:t> OR </a:t>
            </a:r>
            <a:r>
              <a:rPr lang="en-US" sz="3600" dirty="0" smtClean="0">
                <a:solidFill>
                  <a:srgbClr val="800000"/>
                </a:solidFill>
              </a:rPr>
              <a:t>FLYING CARS</a:t>
            </a:r>
            <a:r>
              <a:rPr lang="en-US" sz="3600" dirty="0" smtClean="0"/>
              <a:t>?</a:t>
            </a:r>
            <a:endParaRPr lang="en-US" sz="3600" dirty="0"/>
          </a:p>
        </p:txBody>
      </p:sp>
      <p:pic>
        <p:nvPicPr>
          <p:cNvPr id="3" name="Picture 2" descr="noun_futuristic car_860001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7" b="23130"/>
          <a:stretch/>
        </p:blipFill>
        <p:spPr>
          <a:xfrm rot="20848693">
            <a:off x="4724336" y="-36737"/>
            <a:ext cx="3217249" cy="2217733"/>
          </a:xfrm>
          <a:prstGeom prst="rect">
            <a:avLst/>
          </a:prstGeom>
        </p:spPr>
      </p:pic>
      <p:pic>
        <p:nvPicPr>
          <p:cNvPr id="4" name="Picture 3" descr="noun_Skateboard_189967.png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37"/>
          <a:stretch/>
        </p:blipFill>
        <p:spPr>
          <a:xfrm flipH="1">
            <a:off x="376404" y="2894916"/>
            <a:ext cx="2508068" cy="19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75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69090" y="3893298"/>
            <a:ext cx="4005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SELF LACING</a:t>
            </a:r>
            <a:r>
              <a:rPr lang="en-US" sz="3600" dirty="0" smtClean="0"/>
              <a:t> SHOES</a:t>
            </a:r>
            <a:r>
              <a:rPr lang="en-US" sz="36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02006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9-03-04 at 3.27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298" y="0"/>
            <a:ext cx="626540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87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544" y="2073152"/>
            <a:ext cx="6118394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/>
              <a:t>ALL THESE </a:t>
            </a:r>
            <a:r>
              <a:rPr lang="en-US" sz="3600" dirty="0" smtClean="0">
                <a:solidFill>
                  <a:srgbClr val="800000"/>
                </a:solidFill>
              </a:rPr>
              <a:t>AMAZING THINGS</a:t>
            </a:r>
          </a:p>
          <a:p>
            <a:pPr>
              <a:lnSpc>
                <a:spcPct val="80000"/>
              </a:lnSpc>
            </a:pPr>
            <a:r>
              <a:rPr lang="en-US" sz="3600" dirty="0" smtClean="0"/>
              <a:t>THE </a:t>
            </a:r>
            <a:r>
              <a:rPr lang="en-US" sz="3600" dirty="0" smtClean="0">
                <a:solidFill>
                  <a:srgbClr val="800000"/>
                </a:solidFill>
              </a:rPr>
              <a:t>FUTURE</a:t>
            </a:r>
            <a:r>
              <a:rPr lang="en-US" sz="3600" dirty="0" smtClean="0"/>
              <a:t> HAS BROUGHT US</a:t>
            </a:r>
            <a:r>
              <a:rPr lang="mr-IN" sz="3600" dirty="0" smtClean="0"/>
              <a:t>…</a:t>
            </a:r>
            <a:endParaRPr lang="en-US" sz="3600" dirty="0"/>
          </a:p>
        </p:txBody>
      </p:sp>
      <p:pic>
        <p:nvPicPr>
          <p:cNvPr id="3" name="Picture 2" descr="noun_Party_1790480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12"/>
          <a:stretch/>
        </p:blipFill>
        <p:spPr>
          <a:xfrm>
            <a:off x="4314834" y="408227"/>
            <a:ext cx="5143500" cy="440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80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rtrayal-89189_192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20491" cy="517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37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Michaels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Green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White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ue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Rust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Diagram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MichaelsTemplate.potx</Template>
  <TotalTime>31477</TotalTime>
  <Words>440</Words>
  <Application>Microsoft Macintosh PowerPoint</Application>
  <PresentationFormat>On-screen Show (16:9)</PresentationFormat>
  <Paragraphs>117</Paragraphs>
  <Slides>47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MichaelsTemplate</vt:lpstr>
      <vt:lpstr>Green Slide</vt:lpstr>
      <vt:lpstr>White Slide</vt:lpstr>
      <vt:lpstr>Blue Slide</vt:lpstr>
      <vt:lpstr>RustMaster</vt:lpstr>
      <vt:lpstr>Diagram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VMware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Minella</dc:creator>
  <cp:lastModifiedBy>Michael Minella</cp:lastModifiedBy>
  <cp:revision>780</cp:revision>
  <dcterms:created xsi:type="dcterms:W3CDTF">2014-08-22T16:39:37Z</dcterms:created>
  <dcterms:modified xsi:type="dcterms:W3CDTF">2019-03-08T16:55:35Z</dcterms:modified>
</cp:coreProperties>
</file>